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0" r:id="rId10"/>
    <p:sldId id="265" r:id="rId11"/>
    <p:sldId id="275" r:id="rId12"/>
    <p:sldId id="276" r:id="rId13"/>
    <p:sldId id="266" r:id="rId14"/>
    <p:sldId id="274" r:id="rId15"/>
    <p:sldId id="273" r:id="rId16"/>
    <p:sldId id="267" r:id="rId17"/>
    <p:sldId id="272" r:id="rId18"/>
    <p:sldId id="268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09436-C1E1-48D7-93CA-94369F8B755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CEEA9-7382-451C-A674-81AC811B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5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CEEA9-7382-451C-A674-81AC811B6A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60A0-8C39-2245-B300-877EA82E3AD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10A0E-A2D4-7E42-8D04-58B3612F68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5954" y="1905000"/>
            <a:ext cx="4910328" cy="2130552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Organizing our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886200"/>
            <a:ext cx="4910328" cy="886968"/>
          </a:xfrm>
        </p:spPr>
        <p:txBody>
          <a:bodyPr>
            <a:normAutofit/>
          </a:bodyPr>
          <a:lstStyle/>
          <a:p>
            <a:r>
              <a:rPr lang="en-US" dirty="0"/>
              <a:t>with </a:t>
            </a:r>
            <a:r>
              <a:rPr lang="en-US" dirty="0" err="1"/>
              <a:t>Toulmin’s</a:t>
            </a:r>
            <a:r>
              <a:rPr lang="en-US" dirty="0"/>
              <a:t> Structure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799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Corbel"/>
              </a:rPr>
              <a:t>“What kinds of evidence (data, anecdotes, case studies, citations from experts, etc.) are offered as support for the claim?”</a:t>
            </a:r>
            <a:endParaRPr lang="en-US" sz="2800" dirty="0">
              <a:solidFill>
                <a:schemeClr val="accent1"/>
              </a:solidFill>
              <a:latin typeface="Corbel"/>
            </a:endParaRPr>
          </a:p>
          <a:p>
            <a:r>
              <a:rPr lang="en-US" sz="2800" dirty="0">
                <a:latin typeface="Corbel"/>
              </a:rPr>
              <a:t>Evidence must be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GOOD</a:t>
            </a:r>
            <a:r>
              <a:rPr lang="en-US" sz="2800" dirty="0">
                <a:latin typeface="Corbel"/>
              </a:rPr>
              <a:t> – i.e., sufficient, accurate, and credible.</a:t>
            </a:r>
          </a:p>
          <a:p>
            <a:r>
              <a:rPr lang="en-US" sz="2800" dirty="0">
                <a:latin typeface="Corbel"/>
              </a:rPr>
              <a:t>Evidence must be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RELEVANT</a:t>
            </a:r>
            <a:r>
              <a:rPr lang="en-US" sz="2800" dirty="0">
                <a:latin typeface="Corbel"/>
              </a:rPr>
              <a:t> – it must actually prove the claim.</a:t>
            </a:r>
          </a:p>
          <a:p>
            <a:r>
              <a:rPr lang="en-US" sz="2800" dirty="0">
                <a:latin typeface="Corbel"/>
              </a:rPr>
              <a:t>Generally, successful arguments require a good balance of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ethos</a:t>
            </a:r>
            <a:r>
              <a:rPr lang="en-US" sz="2800" dirty="0">
                <a:latin typeface="Corbel"/>
              </a:rPr>
              <a:t>,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pathos</a:t>
            </a:r>
            <a:r>
              <a:rPr lang="en-US" sz="2800" dirty="0">
                <a:latin typeface="Corbel"/>
              </a:rPr>
              <a:t>, and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logos</a:t>
            </a:r>
            <a:r>
              <a:rPr lang="en-US" sz="2800" dirty="0">
                <a:latin typeface="Corbel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Practice with </a:t>
            </a:r>
            <a:r>
              <a:rPr lang="en-US" dirty="0">
                <a:solidFill>
                  <a:srgbClr val="FFC000"/>
                </a:solidFill>
              </a:rPr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1524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orbel"/>
              </a:rPr>
              <a:t>Each claim is followed by possible evidence.  Decide whether each piece of evidence is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RELEVANT</a:t>
            </a:r>
            <a:r>
              <a:rPr lang="en-US" sz="2800" dirty="0">
                <a:latin typeface="Corbel"/>
              </a:rPr>
              <a:t> or not – i.e., whether the evidence truly PROVES the claim.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435929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4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22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0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C000"/>
                </a:solidFill>
                <a:latin typeface="Corbel"/>
              </a:rPr>
              <a:t>CLAIM: </a:t>
            </a:r>
            <a:r>
              <a:rPr lang="en-US" sz="2800" dirty="0">
                <a:latin typeface="Corbel"/>
              </a:rPr>
              <a:t>Selling cigarettes ought to be against the law.</a:t>
            </a:r>
          </a:p>
          <a:p>
            <a:pPr lvl="1"/>
            <a:r>
              <a:rPr lang="en-US" sz="1800" dirty="0">
                <a:latin typeface="Corbel"/>
              </a:rPr>
              <a:t>1. Cigarette smoking kills more people than all illegal drugs combined.</a:t>
            </a:r>
          </a:p>
          <a:p>
            <a:pPr lvl="1"/>
            <a:r>
              <a:rPr lang="en-US" sz="1800" dirty="0">
                <a:latin typeface="Corbel"/>
              </a:rPr>
              <a:t>2. Nonsmokers are endangered by breathing the smoke from others’ cigarettes.</a:t>
            </a:r>
          </a:p>
          <a:p>
            <a:pPr lvl="1"/>
            <a:r>
              <a:rPr lang="en-US" sz="1800" dirty="0">
                <a:latin typeface="Corbel"/>
              </a:rPr>
              <a:t>3. Alcohol is another legal drug that kills numerous Americans every year.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126185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4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22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0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C000"/>
                </a:solidFill>
                <a:latin typeface="Corbel"/>
              </a:rPr>
              <a:t>Correct Answers:</a:t>
            </a:r>
            <a:r>
              <a:rPr lang="en-US" sz="2800" dirty="0">
                <a:latin typeface="Corbel"/>
              </a:rPr>
              <a:t> #1 and #2</a:t>
            </a:r>
          </a:p>
          <a:p>
            <a:pPr lvl="1"/>
            <a:r>
              <a:rPr lang="en-US" sz="2600" dirty="0">
                <a:latin typeface="Corbel"/>
              </a:rPr>
              <a:t>#3 is not relevant because it does not directly address and prove the claim!</a:t>
            </a:r>
          </a:p>
        </p:txBody>
      </p:sp>
    </p:spTree>
    <p:extLst>
      <p:ext uri="{BB962C8B-B14F-4D97-AF65-F5344CB8AC3E}">
        <p14:creationId xmlns:p14="http://schemas.microsoft.com/office/powerpoint/2010/main" val="407595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Practice with </a:t>
            </a:r>
            <a:r>
              <a:rPr lang="en-US" dirty="0">
                <a:solidFill>
                  <a:srgbClr val="FFC000"/>
                </a:solidFill>
              </a:rPr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1"/>
            <a:ext cx="9144000" cy="1219199"/>
          </a:xfrm>
        </p:spPr>
        <p:txBody>
          <a:bodyPr>
            <a:noAutofit/>
          </a:bodyPr>
          <a:lstStyle/>
          <a:p>
            <a:r>
              <a:rPr lang="en-US" dirty="0">
                <a:latin typeface="Corbel"/>
              </a:rPr>
              <a:t>Read the following paragraph and identify which sentence does NOT support the claim with relevant evidence</a:t>
            </a:r>
            <a:r>
              <a:rPr lang="en-US" sz="2800" dirty="0">
                <a:latin typeface="Corbel"/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435929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4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22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0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latin typeface="Corbe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14514" y="4999843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4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22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0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C000"/>
                </a:solidFill>
                <a:latin typeface="Corbel"/>
              </a:rPr>
              <a:t>Correct Answer:</a:t>
            </a:r>
            <a:r>
              <a:rPr lang="en-US" sz="2800" dirty="0">
                <a:latin typeface="Corbel"/>
              </a:rPr>
              <a:t> Sentence #4 does NOT prove the claim!</a:t>
            </a:r>
          </a:p>
          <a:p>
            <a:pPr lvl="1"/>
            <a:r>
              <a:rPr lang="en-US" sz="2600" dirty="0">
                <a:latin typeface="Corbel"/>
              </a:rPr>
              <a:t>#4 is not relevant because police presence is not part of the original claim, so this info does not relate to the claim.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545" y="2826329"/>
            <a:ext cx="9144000" cy="1219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4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22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0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C000"/>
                </a:solidFill>
                <a:latin typeface="Corbel"/>
              </a:rPr>
              <a:t>Getting rid of eyesores in the neighborhood does more than simply beautify; it can improve the economic and social life of an area. </a:t>
            </a:r>
            <a:r>
              <a:rPr lang="en-US" sz="1800" dirty="0">
                <a:latin typeface="Corbel"/>
              </a:rPr>
              <a:t>[CLAIM] </a:t>
            </a:r>
            <a:r>
              <a:rPr lang="en-US" sz="1800" dirty="0">
                <a:solidFill>
                  <a:schemeClr val="accent1"/>
                </a:solidFill>
                <a:latin typeface="Corbel"/>
              </a:rPr>
              <a:t>Not long ago, a neighborhood in Philly decided to improve its appearance by planting a community garden. </a:t>
            </a:r>
            <a:r>
              <a:rPr lang="en-US" sz="1800" dirty="0">
                <a:latin typeface="Corbel"/>
              </a:rPr>
              <a:t>[1] </a:t>
            </a:r>
            <a:r>
              <a:rPr lang="en-US" sz="1800" dirty="0">
                <a:solidFill>
                  <a:schemeClr val="accent1"/>
                </a:solidFill>
                <a:latin typeface="Corbel"/>
              </a:rPr>
              <a:t>As a result, neighbors spent more time together outdoors. </a:t>
            </a:r>
            <a:r>
              <a:rPr lang="en-US" sz="1800" dirty="0">
                <a:latin typeface="Corbel"/>
              </a:rPr>
              <a:t>[2] </a:t>
            </a:r>
            <a:r>
              <a:rPr lang="en-US" sz="1800" dirty="0">
                <a:solidFill>
                  <a:schemeClr val="accent1"/>
                </a:solidFill>
                <a:latin typeface="Corbel"/>
              </a:rPr>
              <a:t>Thus, graffiti writers were discouraged from frequenting the area.  </a:t>
            </a:r>
            <a:r>
              <a:rPr lang="en-US" sz="1800" dirty="0">
                <a:latin typeface="Corbel"/>
              </a:rPr>
              <a:t>[3] </a:t>
            </a:r>
            <a:r>
              <a:rPr lang="en-US" sz="1800" dirty="0">
                <a:solidFill>
                  <a:schemeClr val="accent1"/>
                </a:solidFill>
                <a:latin typeface="Corbel"/>
              </a:rPr>
              <a:t>Additional police also keep the streets safer.</a:t>
            </a:r>
            <a:r>
              <a:rPr lang="en-US" sz="1800" dirty="0">
                <a:latin typeface="Corbel"/>
              </a:rPr>
              <a:t> [4]  </a:t>
            </a:r>
            <a:r>
              <a:rPr lang="en-US" sz="1800" dirty="0">
                <a:solidFill>
                  <a:schemeClr val="accent1"/>
                </a:solidFill>
                <a:latin typeface="Corbel"/>
              </a:rPr>
              <a:t>Finally, the cleaner streets and safer atmosphere also attracted more customers to local businesses.</a:t>
            </a:r>
            <a:r>
              <a:rPr lang="en-US" sz="1800" dirty="0">
                <a:latin typeface="Corbel"/>
              </a:rPr>
              <a:t> [5]</a:t>
            </a:r>
          </a:p>
        </p:txBody>
      </p:sp>
    </p:spTree>
    <p:extLst>
      <p:ext uri="{BB962C8B-B14F-4D97-AF65-F5344CB8AC3E}">
        <p14:creationId xmlns:p14="http://schemas.microsoft.com/office/powerpoint/2010/main" val="2906686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The WARRANT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7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rbel"/>
              </a:rPr>
              <a:t>Warrants may simply be common sense rules that people accept as generally true, laws, scientific principles, and thoughtfully argued definitions.</a:t>
            </a:r>
          </a:p>
          <a:p>
            <a:r>
              <a:rPr lang="en-US" sz="3200" dirty="0">
                <a:latin typeface="Corbel"/>
              </a:rPr>
              <a:t>The warrant is the foundation upon which your entire argument is built.</a:t>
            </a:r>
          </a:p>
          <a:p>
            <a:pPr lvl="1"/>
            <a:r>
              <a:rPr lang="en-US" sz="3000" dirty="0">
                <a:solidFill>
                  <a:schemeClr val="accent1"/>
                </a:solidFill>
                <a:latin typeface="Corbel"/>
              </a:rPr>
              <a:t>Weak warrant = Weak argument </a:t>
            </a:r>
            <a:r>
              <a:rPr lang="en-US" sz="3000" b="0" dirty="0">
                <a:latin typeface="Corbel"/>
                <a:sym typeface="Wingdings" pitchFamily="2" charset="2"/>
              </a:rPr>
              <a:t></a:t>
            </a:r>
            <a:endParaRPr lang="en-US" sz="3000" b="0" dirty="0">
              <a:latin typeface="Corbel"/>
            </a:endParaRPr>
          </a:p>
          <a:p>
            <a:pPr lvl="1">
              <a:buNone/>
            </a:pPr>
            <a:endParaRPr lang="en-US" sz="2600" dirty="0">
              <a:latin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The WARRANT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685799"/>
          </a:xfrm>
        </p:spPr>
        <p:txBody>
          <a:bodyPr/>
          <a:lstStyle/>
          <a:p>
            <a:r>
              <a:rPr lang="en-US" dirty="0"/>
              <a:t>This is a WEAK warrant: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2057400"/>
            <a:ext cx="3259335" cy="2064137"/>
            <a:chOff x="144394" y="545323"/>
            <a:chExt cx="3259335" cy="2064137"/>
          </a:xfrm>
          <a:solidFill>
            <a:schemeClr val="tx1"/>
          </a:solidFill>
        </p:grpSpPr>
        <p:sp>
          <p:nvSpPr>
            <p:cNvPr id="5" name="Rectangle 4"/>
            <p:cNvSpPr/>
            <p:nvPr/>
          </p:nvSpPr>
          <p:spPr>
            <a:xfrm>
              <a:off x="144394" y="545323"/>
              <a:ext cx="3259335" cy="206413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144394" y="545323"/>
              <a:ext cx="3259335" cy="20641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accent1"/>
                  </a:solidFill>
                </a:rPr>
                <a:t>Claim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bg2"/>
                  </a:solidFill>
                </a:rPr>
                <a:t>High schools should not assign homework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35743" y="1676401"/>
            <a:ext cx="3259335" cy="2444729"/>
            <a:chOff x="3846494" y="240523"/>
            <a:chExt cx="3259335" cy="2444729"/>
          </a:xfrm>
        </p:grpSpPr>
        <p:sp>
          <p:nvSpPr>
            <p:cNvPr id="8" name="Rectangle 7"/>
            <p:cNvSpPr/>
            <p:nvPr/>
          </p:nvSpPr>
          <p:spPr>
            <a:xfrm>
              <a:off x="3846494" y="621522"/>
              <a:ext cx="3259335" cy="2063730"/>
            </a:xfrm>
            <a:prstGeom prst="rect">
              <a:avLst/>
            </a:prstGeom>
            <a:solidFill>
              <a:schemeClr val="tx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3846494" y="240523"/>
              <a:ext cx="3259335" cy="2181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accent1"/>
                  </a:solidFill>
                </a:rPr>
                <a:t>Grounds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bg2"/>
                  </a:solidFill>
                </a:rPr>
                <a:t>Because homework stresses me out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38400" y="4270979"/>
            <a:ext cx="3259335" cy="1973641"/>
            <a:chOff x="2216289" y="2750758"/>
            <a:chExt cx="3259335" cy="1973641"/>
          </a:xfrm>
        </p:grpSpPr>
        <p:sp>
          <p:nvSpPr>
            <p:cNvPr id="11" name="Rectangle 10"/>
            <p:cNvSpPr/>
            <p:nvPr/>
          </p:nvSpPr>
          <p:spPr>
            <a:xfrm>
              <a:off x="2216289" y="2750758"/>
              <a:ext cx="3259335" cy="197364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216289" y="2750758"/>
              <a:ext cx="3259335" cy="1973641"/>
            </a:xfrm>
            <a:prstGeom prst="rect">
              <a:avLst/>
            </a:prstGeom>
            <a:solidFill>
              <a:schemeClr val="tx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accent1"/>
                  </a:solidFill>
                </a:rPr>
                <a:t>Warrant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bg2"/>
                  </a:solidFill>
                </a:rPr>
                <a:t>Things that stress me out should be abolished.</a:t>
              </a:r>
            </a:p>
          </p:txBody>
        </p:sp>
      </p:grpSp>
      <p:sp>
        <p:nvSpPr>
          <p:cNvPr id="14" name="Left Arrow 13"/>
          <p:cNvSpPr/>
          <p:nvPr/>
        </p:nvSpPr>
        <p:spPr>
          <a:xfrm>
            <a:off x="5718517" y="5065410"/>
            <a:ext cx="779265" cy="533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6549736" y="4495800"/>
            <a:ext cx="381000" cy="16726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8686800" y="4412673"/>
            <a:ext cx="457200" cy="174882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751555" y="4547280"/>
            <a:ext cx="2149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WHY WEAK?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Not “universal” enough; too limited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Not likely to be generally accepted by the audience</a:t>
            </a:r>
          </a:p>
        </p:txBody>
      </p:sp>
    </p:spTree>
    <p:extLst>
      <p:ext uri="{BB962C8B-B14F-4D97-AF65-F5344CB8AC3E}">
        <p14:creationId xmlns:p14="http://schemas.microsoft.com/office/powerpoint/2010/main" val="21488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The WARRANT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685799"/>
          </a:xfrm>
        </p:spPr>
        <p:txBody>
          <a:bodyPr/>
          <a:lstStyle/>
          <a:p>
            <a:r>
              <a:rPr lang="en-US" dirty="0"/>
              <a:t>This is a STRONG warrant: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2355163"/>
            <a:ext cx="3259335" cy="2064137"/>
            <a:chOff x="144394" y="545323"/>
            <a:chExt cx="3259335" cy="2064137"/>
          </a:xfrm>
          <a:solidFill>
            <a:schemeClr val="tx1"/>
          </a:solidFill>
        </p:grpSpPr>
        <p:sp>
          <p:nvSpPr>
            <p:cNvPr id="5" name="Rectangle 4"/>
            <p:cNvSpPr/>
            <p:nvPr/>
          </p:nvSpPr>
          <p:spPr>
            <a:xfrm>
              <a:off x="144394" y="545323"/>
              <a:ext cx="3259335" cy="206413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144394" y="545323"/>
              <a:ext cx="3259335" cy="20641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accent1"/>
                  </a:solidFill>
                </a:rPr>
                <a:t>Claim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bg2"/>
                  </a:solidFill>
                </a:rPr>
                <a:t>Driving hybrid cars are an effective way to reduce pollution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23163" y="2341308"/>
            <a:ext cx="3293971" cy="2202385"/>
            <a:chOff x="3893228" y="524431"/>
            <a:chExt cx="3293971" cy="2202385"/>
          </a:xfrm>
        </p:grpSpPr>
        <p:sp>
          <p:nvSpPr>
            <p:cNvPr id="8" name="Rectangle 7"/>
            <p:cNvSpPr/>
            <p:nvPr/>
          </p:nvSpPr>
          <p:spPr>
            <a:xfrm>
              <a:off x="3893228" y="524431"/>
              <a:ext cx="3259335" cy="2063730"/>
            </a:xfrm>
            <a:prstGeom prst="rect">
              <a:avLst/>
            </a:prstGeom>
            <a:solidFill>
              <a:schemeClr val="tx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3927864" y="545323"/>
              <a:ext cx="3259335" cy="2181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accent1"/>
                  </a:solidFill>
                </a:rPr>
                <a:t>Grounds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bg2"/>
                  </a:solidFill>
                </a:rPr>
                <a:t>Because cars are the biggest source of privately-produced pollution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67000" y="4692752"/>
            <a:ext cx="3259335" cy="1973641"/>
            <a:chOff x="2216289" y="2750758"/>
            <a:chExt cx="3259335" cy="1973641"/>
          </a:xfrm>
        </p:grpSpPr>
        <p:sp>
          <p:nvSpPr>
            <p:cNvPr id="11" name="Rectangle 10"/>
            <p:cNvSpPr/>
            <p:nvPr/>
          </p:nvSpPr>
          <p:spPr>
            <a:xfrm>
              <a:off x="2216289" y="2750758"/>
              <a:ext cx="3259335" cy="197364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216289" y="2750758"/>
              <a:ext cx="3259335" cy="1973641"/>
            </a:xfrm>
            <a:prstGeom prst="rect">
              <a:avLst/>
            </a:prstGeom>
            <a:solidFill>
              <a:schemeClr val="tx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solidFill>
                    <a:schemeClr val="accent1"/>
                  </a:solidFill>
                </a:rPr>
                <a:t>Warrant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chemeClr val="bg2"/>
                  </a:solidFill>
                </a:rPr>
                <a:t>Cars generally have a long life-span, so the decision to switch to a hybrid car will have a long-term impact on pollution levels.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751555" y="4926390"/>
            <a:ext cx="2149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WHY STRONG?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Universal idea that will be generally accepted by the audience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Reasonable, based on fact/truth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6549736" y="4924500"/>
            <a:ext cx="381000" cy="16726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8693727" y="4926390"/>
            <a:ext cx="457200" cy="174882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5926335" y="5412872"/>
            <a:ext cx="779265" cy="533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6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BACKING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1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rbel"/>
              </a:rPr>
              <a:t>Backing is support or evidence that proves the warrant.</a:t>
            </a:r>
          </a:p>
          <a:p>
            <a:r>
              <a:rPr lang="en-US" sz="3200" dirty="0">
                <a:latin typeface="Corbel"/>
              </a:rPr>
              <a:t>Some warrants will require very little backing, such as the example below:</a:t>
            </a:r>
          </a:p>
          <a:p>
            <a:pPr lvl="2"/>
            <a:r>
              <a:rPr lang="en-US" sz="2800" dirty="0"/>
              <a:t>Warrant: </a:t>
            </a:r>
            <a:r>
              <a:rPr lang="en-US" sz="2800" dirty="0">
                <a:solidFill>
                  <a:schemeClr val="accent1"/>
                </a:solidFill>
              </a:rPr>
              <a:t>The kind thing to do is help people when they’re in need.</a:t>
            </a:r>
          </a:p>
          <a:p>
            <a:pPr lvl="2"/>
            <a:r>
              <a:rPr lang="en-US" sz="2800" dirty="0"/>
              <a:t>Backing: </a:t>
            </a:r>
            <a:r>
              <a:rPr lang="en-US" sz="2800" dirty="0">
                <a:solidFill>
                  <a:schemeClr val="accent1"/>
                </a:solidFill>
              </a:rPr>
              <a:t>Helping others is a virtue that has been taught for ages. </a:t>
            </a:r>
            <a:r>
              <a:rPr lang="en-US" sz="2800" dirty="0"/>
              <a:t>OR</a:t>
            </a:r>
            <a:r>
              <a:rPr lang="en-US" sz="2800" dirty="0">
                <a:solidFill>
                  <a:schemeClr val="accent1"/>
                </a:solidFill>
              </a:rPr>
              <a:t> Americans find value in helping others.</a:t>
            </a:r>
          </a:p>
          <a:p>
            <a:pPr marL="685800" lvl="2" indent="0">
              <a:buNone/>
            </a:pPr>
            <a:r>
              <a:rPr lang="en-US" dirty="0"/>
              <a:t>If the warrant isn’t controversial, it likely will not require extensive backing.</a:t>
            </a:r>
          </a:p>
          <a:p>
            <a:endParaRPr lang="en-US" sz="2800" dirty="0">
              <a:latin typeface="Corbel"/>
            </a:endParaRPr>
          </a:p>
          <a:p>
            <a:pPr marL="685800" lvl="2" indent="0">
              <a:buNone/>
            </a:pPr>
            <a:endParaRPr lang="en-US" sz="2800" dirty="0">
              <a:latin typeface="Corbel"/>
            </a:endParaRPr>
          </a:p>
          <a:p>
            <a:pPr lvl="1">
              <a:buNone/>
            </a:pPr>
            <a:endParaRPr lang="en-US" sz="2600" dirty="0">
              <a:latin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BACKING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200" dirty="0"/>
              <a:t>Some warrants will need to be proved to the audience.  (Warrant: </a:t>
            </a:r>
            <a:r>
              <a:rPr lang="en-US" sz="3200" dirty="0">
                <a:solidFill>
                  <a:schemeClr val="accent1"/>
                </a:solidFill>
              </a:rPr>
              <a:t>The U.S. government has the responsibility to protect its citizens’ health.</a:t>
            </a:r>
          </a:p>
          <a:p>
            <a:pPr lvl="2"/>
            <a:r>
              <a:rPr lang="en-US" sz="3200" dirty="0"/>
              <a:t>Backing: </a:t>
            </a:r>
            <a:r>
              <a:rPr lang="en-US" sz="3200" dirty="0">
                <a:solidFill>
                  <a:schemeClr val="accent1"/>
                </a:solidFill>
              </a:rPr>
              <a:t>The Constitution grants the government the right to “promote the general welfare.”</a:t>
            </a:r>
          </a:p>
          <a:p>
            <a:pPr marL="685800" lvl="2" indent="0">
              <a:buNone/>
            </a:pPr>
            <a:endParaRPr lang="en-US" sz="1600" dirty="0"/>
          </a:p>
          <a:p>
            <a:pPr marL="685800" lvl="2" indent="0">
              <a:buNone/>
            </a:pPr>
            <a:r>
              <a:rPr lang="en-US" dirty="0"/>
              <a:t>The more controversial the warrant, the more solid evidence you will need to provide to back it up.</a:t>
            </a:r>
          </a:p>
          <a:p>
            <a:pPr marL="685800" lvl="2" indent="0">
              <a:buNone/>
            </a:pPr>
            <a:endParaRPr lang="en-US" sz="32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41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REBUTTALS/COUNTERARGUMENTS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7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rbel"/>
              </a:rPr>
              <a:t>Since real-world arguments are based on </a:t>
            </a:r>
            <a:r>
              <a:rPr lang="en-US" sz="3200" i="1" dirty="0">
                <a:latin typeface="Corbel"/>
              </a:rPr>
              <a:t>probability </a:t>
            </a:r>
            <a:r>
              <a:rPr lang="en-US" sz="3200" dirty="0">
                <a:latin typeface="Corbel"/>
              </a:rPr>
              <a:t>instead of </a:t>
            </a:r>
            <a:r>
              <a:rPr lang="en-US" sz="3200" i="1" dirty="0">
                <a:latin typeface="Corbel"/>
              </a:rPr>
              <a:t>absolute fact</a:t>
            </a:r>
            <a:r>
              <a:rPr lang="en-US" sz="3200" dirty="0">
                <a:latin typeface="Corbel"/>
              </a:rPr>
              <a:t>, there are likely to be </a:t>
            </a:r>
            <a:r>
              <a:rPr lang="en-US" sz="3200" dirty="0">
                <a:solidFill>
                  <a:schemeClr val="accent1"/>
                </a:solidFill>
                <a:latin typeface="Corbel"/>
              </a:rPr>
              <a:t>counterarguments (opposing claims)</a:t>
            </a:r>
            <a:r>
              <a:rPr lang="en-US" sz="3200" dirty="0">
                <a:latin typeface="Corbel"/>
              </a:rPr>
              <a:t>.</a:t>
            </a:r>
          </a:p>
          <a:p>
            <a:r>
              <a:rPr lang="en-US" sz="3200" dirty="0">
                <a:latin typeface="Corbel"/>
              </a:rPr>
              <a:t>Writers must try to </a:t>
            </a:r>
            <a:r>
              <a:rPr lang="en-US" sz="3200" i="1" dirty="0">
                <a:solidFill>
                  <a:schemeClr val="accent1"/>
                </a:solidFill>
                <a:latin typeface="Corbel"/>
              </a:rPr>
              <a:t>anticipate potential objections to the claim and explain why these counterarguments do not undermine or destroy the claim.</a:t>
            </a:r>
            <a:r>
              <a:rPr lang="en-US" sz="3200" dirty="0">
                <a:solidFill>
                  <a:schemeClr val="accent1"/>
                </a:solidFill>
                <a:latin typeface="Corbel"/>
              </a:rPr>
              <a:t>  </a:t>
            </a:r>
            <a:r>
              <a:rPr lang="en-US" sz="3200" dirty="0">
                <a:latin typeface="Corbel"/>
              </a:rPr>
              <a:t>This is called the </a:t>
            </a:r>
            <a:r>
              <a:rPr lang="en-US" sz="3200" dirty="0">
                <a:solidFill>
                  <a:schemeClr val="accent1"/>
                </a:solidFill>
                <a:latin typeface="Corbel"/>
              </a:rPr>
              <a:t>REBUTTAL.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Toulmin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154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33993"/>
            <a:ext cx="8915400" cy="553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LOGIC?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Logic is the study of the principles of correct reasoning.</a:t>
            </a:r>
          </a:p>
          <a:p>
            <a:r>
              <a:rPr lang="en-US" sz="3200" dirty="0"/>
              <a:t>Our goal is to construct arguments that are as logical and well-reasoned as possible – but this is often easier said than done!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Old-School Logic: The Syllogism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Since the time of Aristotle, students have been taught that the “</a:t>
            </a:r>
            <a:r>
              <a:rPr lang="en-US" sz="3600" dirty="0">
                <a:solidFill>
                  <a:schemeClr val="accent1"/>
                </a:solidFill>
              </a:rPr>
              <a:t>syllogism</a:t>
            </a:r>
            <a:r>
              <a:rPr lang="en-US" sz="3600" dirty="0"/>
              <a:t>” is the most important, if not the only, path to truth.</a:t>
            </a:r>
          </a:p>
          <a:p>
            <a:r>
              <a:rPr lang="en-US" sz="3600" dirty="0"/>
              <a:t>A syllogism derives a </a:t>
            </a:r>
            <a:r>
              <a:rPr lang="en-US" sz="3600" i="1" dirty="0">
                <a:solidFill>
                  <a:schemeClr val="accent1"/>
                </a:solidFill>
              </a:rPr>
              <a:t>conclusion</a:t>
            </a:r>
            <a:r>
              <a:rPr lang="en-US" sz="3600" dirty="0"/>
              <a:t> from a set of conditions (called </a:t>
            </a:r>
            <a:r>
              <a:rPr lang="en-US" sz="3600" i="1" dirty="0">
                <a:solidFill>
                  <a:schemeClr val="accent1"/>
                </a:solidFill>
              </a:rPr>
              <a:t>premises</a:t>
            </a:r>
            <a:r>
              <a:rPr lang="en-US" sz="3600" i="1" dirty="0"/>
              <a:t>)  </a:t>
            </a:r>
            <a:r>
              <a:rPr lang="en-US" sz="3600" dirty="0"/>
              <a:t> which are thought to be true and which share a common term.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Syllogisms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199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Example SYLLOGISM:</a:t>
            </a:r>
          </a:p>
          <a:p>
            <a:pPr lvl="1"/>
            <a:r>
              <a:rPr lang="en-US" sz="3200" dirty="0"/>
              <a:t>Major Premise: </a:t>
            </a:r>
            <a:r>
              <a:rPr lang="en-US" sz="3200" dirty="0">
                <a:solidFill>
                  <a:schemeClr val="accent1"/>
                </a:solidFill>
              </a:rPr>
              <a:t>All men are mortal.</a:t>
            </a:r>
          </a:p>
          <a:p>
            <a:pPr lvl="1"/>
            <a:r>
              <a:rPr lang="en-US" sz="3200" dirty="0"/>
              <a:t>Minor Premise: </a:t>
            </a:r>
            <a:r>
              <a:rPr lang="en-US" sz="3200" dirty="0">
                <a:solidFill>
                  <a:schemeClr val="accent1"/>
                </a:solidFill>
              </a:rPr>
              <a:t>Socrates is a man.</a:t>
            </a:r>
          </a:p>
          <a:p>
            <a:pPr lvl="1"/>
            <a:r>
              <a:rPr lang="en-US" sz="3200" dirty="0"/>
              <a:t>Conclusion: </a:t>
            </a:r>
            <a:r>
              <a:rPr lang="en-US" sz="3200" dirty="0">
                <a:solidFill>
                  <a:schemeClr val="accent1"/>
                </a:solidFill>
              </a:rPr>
              <a:t>Socrates is a mortal.</a:t>
            </a:r>
          </a:p>
          <a:p>
            <a:pPr lvl="1"/>
            <a:endParaRPr lang="en-US" sz="3200" dirty="0"/>
          </a:p>
          <a:p>
            <a:pPr lvl="1">
              <a:buNone/>
            </a:pPr>
            <a:r>
              <a:rPr lang="en-US" sz="3200" dirty="0"/>
              <a:t>Syllogisms are like “IF-THEN” statements in math:</a:t>
            </a:r>
          </a:p>
          <a:p>
            <a:pPr lvl="1">
              <a:buNone/>
            </a:pPr>
            <a:endParaRPr lang="en-US" sz="3200" dirty="0"/>
          </a:p>
          <a:p>
            <a:pPr lvl="1">
              <a:buNone/>
            </a:pPr>
            <a:r>
              <a:rPr lang="en-US" sz="3200" dirty="0"/>
              <a:t>IF </a:t>
            </a:r>
            <a:r>
              <a:rPr lang="en-US" sz="3200" i="1" dirty="0">
                <a:solidFill>
                  <a:schemeClr val="accent1"/>
                </a:solidFill>
              </a:rPr>
              <a:t>all men are mortal </a:t>
            </a:r>
            <a:r>
              <a:rPr lang="en-US" sz="3200" dirty="0"/>
              <a:t>AND </a:t>
            </a:r>
            <a:r>
              <a:rPr lang="en-US" sz="3200" i="1" dirty="0">
                <a:solidFill>
                  <a:schemeClr val="accent1"/>
                </a:solidFill>
              </a:rPr>
              <a:t>Socrates is a man</a:t>
            </a:r>
            <a:r>
              <a:rPr lang="en-US" sz="3200" dirty="0"/>
              <a:t>, THEN </a:t>
            </a:r>
            <a:r>
              <a:rPr lang="en-US" sz="3200" i="1" dirty="0">
                <a:solidFill>
                  <a:schemeClr val="accent1"/>
                </a:solidFill>
              </a:rPr>
              <a:t>Socrates </a:t>
            </a:r>
            <a:r>
              <a:rPr lang="en-US" sz="3200" dirty="0">
                <a:solidFill>
                  <a:schemeClr val="accent1"/>
                </a:solidFill>
              </a:rPr>
              <a:t>[must be] </a:t>
            </a:r>
            <a:r>
              <a:rPr lang="en-US" sz="3200" i="1" dirty="0">
                <a:solidFill>
                  <a:schemeClr val="accent1"/>
                </a:solidFill>
              </a:rPr>
              <a:t>a mortal</a:t>
            </a:r>
            <a:r>
              <a:rPr lang="en-US" sz="3200" i="1" dirty="0"/>
              <a:t>.</a:t>
            </a: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Syllogisms aren’t always useful in arguments…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399"/>
          </a:xfrm>
        </p:spPr>
        <p:txBody>
          <a:bodyPr>
            <a:noAutofit/>
          </a:bodyPr>
          <a:lstStyle/>
          <a:p>
            <a:r>
              <a:rPr lang="en-US" dirty="0"/>
              <a:t>In most subjects (with the exceptions of math and science), and in most everyday situations and disputes, we do not have premises that we know to be </a:t>
            </a:r>
            <a:r>
              <a:rPr lang="en-US" i="1" dirty="0"/>
              <a:t>absolutely true.</a:t>
            </a:r>
          </a:p>
          <a:p>
            <a:r>
              <a:rPr lang="en-US" dirty="0"/>
              <a:t>Instead, we have to deal with statements/conditions/premises that we believe are </a:t>
            </a:r>
            <a:r>
              <a:rPr lang="en-US" i="1" dirty="0"/>
              <a:t>probably true</a:t>
            </a:r>
            <a:r>
              <a:rPr lang="en-US" dirty="0"/>
              <a:t> – but not </a:t>
            </a:r>
            <a:r>
              <a:rPr lang="en-US" i="1" dirty="0"/>
              <a:t>absolutely true</a:t>
            </a:r>
            <a:r>
              <a:rPr lang="en-US" dirty="0"/>
              <a:t>.</a:t>
            </a:r>
          </a:p>
          <a:p>
            <a:r>
              <a:rPr lang="en-US" dirty="0"/>
              <a:t>In the past two or three decades, colleges have turned to a newer way of dealing with logic: </a:t>
            </a:r>
            <a:r>
              <a:rPr lang="en-US" dirty="0">
                <a:solidFill>
                  <a:schemeClr val="accent1"/>
                </a:solidFill>
              </a:rPr>
              <a:t>The </a:t>
            </a:r>
            <a:r>
              <a:rPr lang="en-US" dirty="0" err="1">
                <a:solidFill>
                  <a:schemeClr val="accent1"/>
                </a:solidFill>
              </a:rPr>
              <a:t>Toulmin</a:t>
            </a:r>
            <a:r>
              <a:rPr lang="en-US" dirty="0">
                <a:solidFill>
                  <a:schemeClr val="accent1"/>
                </a:solidFill>
              </a:rPr>
              <a:t> Method.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Toulmin</a:t>
            </a:r>
            <a:r>
              <a:rPr lang="en-US" sz="2400" dirty="0"/>
              <a:t> Method is ideal for situations that are not “black and white” – situations in which the premises/conditions are debatable.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Toulmin</a:t>
            </a:r>
            <a:r>
              <a:rPr lang="en-US" dirty="0"/>
              <a:t> Method of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599"/>
          </a:xfrm>
        </p:spPr>
        <p:txBody>
          <a:bodyPr>
            <a:noAutofit/>
          </a:bodyPr>
          <a:lstStyle/>
          <a:p>
            <a:r>
              <a:rPr lang="en-US" sz="3200" dirty="0" err="1"/>
              <a:t>Toulmin’s</a:t>
            </a:r>
            <a:r>
              <a:rPr lang="en-US" sz="3200" dirty="0"/>
              <a:t> basic understanding of argument includes several elements:</a:t>
            </a:r>
          </a:p>
          <a:p>
            <a:pPr lvl="1"/>
            <a:r>
              <a:rPr lang="en-US" sz="2700" dirty="0"/>
              <a:t>A </a:t>
            </a:r>
            <a:r>
              <a:rPr lang="en-US" sz="2700" dirty="0">
                <a:solidFill>
                  <a:schemeClr val="accent1"/>
                </a:solidFill>
              </a:rPr>
              <a:t>claim</a:t>
            </a:r>
          </a:p>
          <a:p>
            <a:pPr lvl="1"/>
            <a:r>
              <a:rPr lang="en-US" sz="2700" dirty="0">
                <a:solidFill>
                  <a:schemeClr val="accent1"/>
                </a:solidFill>
              </a:rPr>
              <a:t>Grounds</a:t>
            </a:r>
            <a:r>
              <a:rPr lang="en-US" sz="2700" b="0" dirty="0">
                <a:solidFill>
                  <a:schemeClr val="accent1"/>
                </a:solidFill>
              </a:rPr>
              <a:t> </a:t>
            </a:r>
            <a:r>
              <a:rPr lang="en-US" sz="2700" b="0" dirty="0"/>
              <a:t>that state the reason for the claim</a:t>
            </a:r>
            <a:endParaRPr lang="en-US" sz="2700" dirty="0">
              <a:solidFill>
                <a:schemeClr val="accent1"/>
              </a:solidFill>
            </a:endParaRPr>
          </a:p>
          <a:p>
            <a:pPr lvl="1"/>
            <a:r>
              <a:rPr lang="en-US" sz="2700" dirty="0">
                <a:solidFill>
                  <a:schemeClr val="accent1"/>
                </a:solidFill>
              </a:rPr>
              <a:t>Qualifications </a:t>
            </a:r>
            <a:r>
              <a:rPr lang="en-US" sz="2700" dirty="0"/>
              <a:t>that identify possible exceptions to the claim</a:t>
            </a:r>
            <a:endParaRPr lang="en-US" sz="2700" dirty="0">
              <a:solidFill>
                <a:schemeClr val="accent1"/>
              </a:solidFill>
            </a:endParaRPr>
          </a:p>
          <a:p>
            <a:pPr lvl="1"/>
            <a:r>
              <a:rPr lang="en-US" sz="2700" dirty="0"/>
              <a:t>Based on </a:t>
            </a:r>
            <a:r>
              <a:rPr lang="en-US" sz="2700" dirty="0">
                <a:solidFill>
                  <a:schemeClr val="accent1"/>
                </a:solidFill>
              </a:rPr>
              <a:t>evidence </a:t>
            </a:r>
            <a:r>
              <a:rPr lang="en-US" sz="2700" dirty="0"/>
              <a:t>of some sort</a:t>
            </a:r>
          </a:p>
          <a:p>
            <a:pPr lvl="1"/>
            <a:r>
              <a:rPr lang="en-US" sz="2700" dirty="0"/>
              <a:t>A </a:t>
            </a:r>
            <a:r>
              <a:rPr lang="en-US" sz="2700" dirty="0">
                <a:solidFill>
                  <a:schemeClr val="accent1"/>
                </a:solidFill>
              </a:rPr>
              <a:t>warrant </a:t>
            </a:r>
            <a:r>
              <a:rPr lang="en-US" sz="2700" dirty="0"/>
              <a:t>that </a:t>
            </a:r>
            <a:r>
              <a:rPr lang="en-US" sz="2700" dirty="0">
                <a:solidFill>
                  <a:schemeClr val="accent1"/>
                </a:solidFill>
              </a:rPr>
              <a:t>explains how the evidence supports the claim</a:t>
            </a:r>
          </a:p>
          <a:p>
            <a:pPr lvl="1"/>
            <a:r>
              <a:rPr lang="en-US" sz="2700" dirty="0">
                <a:solidFill>
                  <a:schemeClr val="accent1"/>
                </a:solidFill>
              </a:rPr>
              <a:t>Backing </a:t>
            </a:r>
            <a:r>
              <a:rPr lang="en-US" sz="2700" dirty="0"/>
              <a:t>supporting the warrants</a:t>
            </a:r>
          </a:p>
          <a:p>
            <a:pPr lvl="1"/>
            <a:r>
              <a:rPr lang="en-US" sz="2700" dirty="0">
                <a:solidFill>
                  <a:schemeClr val="accent1"/>
                </a:solidFill>
              </a:rPr>
              <a:t>Rebuttals/counterarguments </a:t>
            </a:r>
            <a:r>
              <a:rPr lang="en-US" sz="2700" dirty="0"/>
              <a:t>that refute opposing claims.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The 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i="1" dirty="0">
                <a:solidFill>
                  <a:schemeClr val="accent1"/>
                </a:solidFill>
                <a:latin typeface="Corbel"/>
              </a:rPr>
              <a:t>“What statement is the author defending?”</a:t>
            </a:r>
          </a:p>
          <a:p>
            <a:r>
              <a:rPr lang="en-US" sz="3200" dirty="0">
                <a:latin typeface="Corbel"/>
              </a:rPr>
              <a:t>The claim is the </a:t>
            </a:r>
            <a:r>
              <a:rPr lang="en-US" sz="3200" dirty="0">
                <a:solidFill>
                  <a:schemeClr val="accent1"/>
                </a:solidFill>
                <a:latin typeface="Corbel"/>
              </a:rPr>
              <a:t>central thesis or opinion </a:t>
            </a:r>
            <a:r>
              <a:rPr lang="en-US" sz="3200" dirty="0">
                <a:latin typeface="Corbel"/>
              </a:rPr>
              <a:t>that the author attempts to prove through the citation of reasons, facts, evidence, and examples.</a:t>
            </a:r>
          </a:p>
          <a:p>
            <a:r>
              <a:rPr lang="en-US" sz="3200" dirty="0">
                <a:latin typeface="Corbel"/>
              </a:rPr>
              <a:t>Sometimes the claim may contain </a:t>
            </a:r>
            <a:r>
              <a:rPr lang="en-US" sz="3200" dirty="0">
                <a:solidFill>
                  <a:schemeClr val="accent1"/>
                </a:solidFill>
                <a:latin typeface="Corbel"/>
              </a:rPr>
              <a:t>qualifiers or exceptions </a:t>
            </a:r>
            <a:r>
              <a:rPr lang="en-US" sz="3200" dirty="0">
                <a:latin typeface="Corbel"/>
              </a:rPr>
              <a:t>(explained later).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QUALIFIERS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76799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accent1"/>
                </a:solidFill>
                <a:latin typeface="Corbel"/>
              </a:rPr>
              <a:t>“How is the claim limited (or qualified)?”</a:t>
            </a:r>
          </a:p>
          <a:p>
            <a:r>
              <a:rPr lang="en-US" sz="2800" dirty="0">
                <a:latin typeface="Corbel"/>
              </a:rPr>
              <a:t>A qualifier is a word that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LIMITS</a:t>
            </a:r>
            <a:r>
              <a:rPr lang="en-US" sz="2800" dirty="0">
                <a:latin typeface="Corbel"/>
              </a:rPr>
              <a:t> the claim in some way (examples: sometimes, often, in some cases, usually, generally, under these circumstances, etc.).</a:t>
            </a:r>
          </a:p>
          <a:p>
            <a:r>
              <a:rPr lang="en-US" sz="2800" dirty="0">
                <a:latin typeface="Corbel"/>
              </a:rPr>
              <a:t>The qualifier gives the author some “wiggle room” by letting the audience know that there are </a:t>
            </a:r>
            <a:r>
              <a:rPr lang="en-US" sz="2800" dirty="0">
                <a:solidFill>
                  <a:schemeClr val="accent1"/>
                </a:solidFill>
                <a:latin typeface="Corbel"/>
              </a:rPr>
              <a:t>possible exceptions</a:t>
            </a:r>
            <a:r>
              <a:rPr lang="en-US" sz="2800" dirty="0">
                <a:latin typeface="Corbel"/>
              </a:rPr>
              <a:t> to the claim.</a:t>
            </a:r>
          </a:p>
          <a:p>
            <a:r>
              <a:rPr lang="en-US" sz="2800" dirty="0">
                <a:latin typeface="Corbel"/>
              </a:rPr>
              <a:t>It’s usually unwise to make an absolute claim; use a qualifier!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Toulmin</a:t>
            </a:r>
            <a:r>
              <a:rPr lang="en-US" dirty="0"/>
              <a:t> Method: </a:t>
            </a:r>
            <a:r>
              <a:rPr lang="en-US" dirty="0">
                <a:solidFill>
                  <a:schemeClr val="accent1"/>
                </a:solidFill>
              </a:rPr>
              <a:t>The GROUNDS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Corbel"/>
              </a:rPr>
              <a:t>Grounds are the “because” statements that back up your argument.</a:t>
            </a:r>
          </a:p>
          <a:p>
            <a:r>
              <a:rPr lang="en-US" sz="3200" dirty="0">
                <a:latin typeface="Corbel"/>
              </a:rPr>
              <a:t>Example:</a:t>
            </a:r>
          </a:p>
          <a:p>
            <a:pPr lvl="1"/>
            <a:r>
              <a:rPr lang="en-US" sz="2800" dirty="0">
                <a:latin typeface="+mj-lt"/>
              </a:rPr>
              <a:t>Violent video games should be carefully monitored </a:t>
            </a:r>
            <a:r>
              <a:rPr lang="en-US" sz="2800" i="1" u="sng" dirty="0">
                <a:solidFill>
                  <a:schemeClr val="accent1"/>
                </a:solidFill>
                <a:latin typeface="+mj-lt"/>
              </a:rPr>
              <a:t>because these games cause addiction and psychological harm.</a:t>
            </a:r>
          </a:p>
          <a:p>
            <a:pPr lvl="1"/>
            <a:r>
              <a:rPr lang="en-US" sz="2800" dirty="0">
                <a:latin typeface="+mj-lt"/>
              </a:rPr>
              <a:t>The GROUNDS of this claim are:</a:t>
            </a:r>
          </a:p>
          <a:p>
            <a:pPr lvl="2"/>
            <a:r>
              <a:rPr lang="en-US" sz="2600" dirty="0">
                <a:solidFill>
                  <a:schemeClr val="accent1"/>
                </a:solidFill>
                <a:latin typeface="+mj-lt"/>
              </a:rPr>
              <a:t>These games cause addiction</a:t>
            </a:r>
          </a:p>
          <a:p>
            <a:pPr lvl="2"/>
            <a:r>
              <a:rPr lang="en-US" sz="2600" dirty="0">
                <a:solidFill>
                  <a:schemeClr val="accent1"/>
                </a:solidFill>
                <a:latin typeface="+mj-lt"/>
              </a:rPr>
              <a:t>These games cause psychological harm</a:t>
            </a:r>
          </a:p>
          <a:p>
            <a:pPr lvl="1"/>
            <a:endParaRPr lang="en-US" sz="3000" dirty="0">
              <a:latin typeface="Corbel"/>
            </a:endParaRPr>
          </a:p>
          <a:p>
            <a:endParaRPr lang="en-US" sz="3200" dirty="0">
              <a:solidFill>
                <a:schemeClr val="accent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71980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287</TotalTime>
  <Words>1258</Words>
  <Application>Microsoft Office PowerPoint</Application>
  <PresentationFormat>On-screen Show (4:3)</PresentationFormat>
  <Paragraphs>108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Focus</vt:lpstr>
      <vt:lpstr>Organizing our Arguments</vt:lpstr>
      <vt:lpstr>What is LOGIC?</vt:lpstr>
      <vt:lpstr>Old-School Logic: The Syllogism</vt:lpstr>
      <vt:lpstr>Syllogisms</vt:lpstr>
      <vt:lpstr>Why Syllogisms aren’t always useful in arguments…</vt:lpstr>
      <vt:lpstr>The Toulmin Method of Argument</vt:lpstr>
      <vt:lpstr>Toulmin Method: The CLAIM</vt:lpstr>
      <vt:lpstr>Toulmin Method: QUALIFIERS</vt:lpstr>
      <vt:lpstr>Toulmin Method: The GROUNDS</vt:lpstr>
      <vt:lpstr>Toulmin Method: EVIDENCE</vt:lpstr>
      <vt:lpstr>Practice with Evidence</vt:lpstr>
      <vt:lpstr>Practice with Evidence</vt:lpstr>
      <vt:lpstr>Toulmin Method: The WARRANT</vt:lpstr>
      <vt:lpstr>Toulmin Method: The WARRANT (cont.)</vt:lpstr>
      <vt:lpstr>Toulmin Method: The WARRANT (cont.)</vt:lpstr>
      <vt:lpstr>Toulmin Method: BACKING</vt:lpstr>
      <vt:lpstr>Toulmin Method: BACKING (cont.)</vt:lpstr>
      <vt:lpstr>Toulmin Method: REBUTTALS/COUNTERARGUMENTS</vt:lpstr>
      <vt:lpstr>Example Toulmin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101</dc:title>
  <dc:creator>Amanda McCleary</dc:creator>
  <cp:lastModifiedBy>Marroquin, Carmen M.</cp:lastModifiedBy>
  <cp:revision>38</cp:revision>
  <dcterms:created xsi:type="dcterms:W3CDTF">2013-03-03T03:22:04Z</dcterms:created>
  <dcterms:modified xsi:type="dcterms:W3CDTF">2017-10-31T11:29:24Z</dcterms:modified>
</cp:coreProperties>
</file>